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1"/>
  </p:sldMasterIdLst>
  <p:notesMasterIdLst>
    <p:notesMasterId r:id="rId14"/>
  </p:notesMasterIdLst>
  <p:handoutMasterIdLst>
    <p:handoutMasterId r:id="rId15"/>
  </p:handoutMasterIdLst>
  <p:sldIdLst>
    <p:sldId id="256" r:id="rId2"/>
    <p:sldId id="295" r:id="rId3"/>
    <p:sldId id="286" r:id="rId4"/>
    <p:sldId id="277" r:id="rId5"/>
    <p:sldId id="288" r:id="rId6"/>
    <p:sldId id="289" r:id="rId7"/>
    <p:sldId id="291" r:id="rId8"/>
    <p:sldId id="292" r:id="rId9"/>
    <p:sldId id="294" r:id="rId10"/>
    <p:sldId id="281" r:id="rId11"/>
    <p:sldId id="293" r:id="rId12"/>
    <p:sldId id="285"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000000"/>
    <a:srgbClr val="008000"/>
    <a:srgbClr val="33CC33"/>
    <a:srgbClr val="CCCCCC"/>
    <a:srgbClr val="99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8" autoAdjust="0"/>
    <p:restoredTop sz="91117" autoAdjust="0"/>
  </p:normalViewPr>
  <p:slideViewPr>
    <p:cSldViewPr>
      <p:cViewPr varScale="1">
        <p:scale>
          <a:sx n="107" d="100"/>
          <a:sy n="107" d="100"/>
        </p:scale>
        <p:origin x="17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6" d="100"/>
          <a:sy n="36" d="100"/>
        </p:scale>
        <p:origin x="148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18B77D88-DE1F-4E65-A21F-492AF9D357D9}" type="datetimeFigureOut">
              <a:rPr lang="nl-NL" smtClean="0"/>
              <a:t>20-11-2019</a:t>
            </a:fld>
            <a:endParaRPr lang="nl-NL"/>
          </a:p>
        </p:txBody>
      </p:sp>
      <p:sp>
        <p:nvSpPr>
          <p:cNvPr id="4" name="Tijdelijke aanduiding voor voettekst 3"/>
          <p:cNvSpPr>
            <a:spLocks noGrp="1"/>
          </p:cNvSpPr>
          <p:nvPr>
            <p:ph type="ftr" sz="quarter" idx="2"/>
          </p:nvPr>
        </p:nvSpPr>
        <p:spPr>
          <a:xfrm>
            <a:off x="0" y="8684686"/>
            <a:ext cx="2971800" cy="45931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5010" y="8684686"/>
            <a:ext cx="2971800" cy="459316"/>
          </a:xfrm>
          <a:prstGeom prst="rect">
            <a:avLst/>
          </a:prstGeom>
        </p:spPr>
        <p:txBody>
          <a:bodyPr vert="horz" lIns="91440" tIns="45720" rIns="91440" bIns="45720" rtlCol="0" anchor="b"/>
          <a:lstStyle>
            <a:lvl1pPr algn="r">
              <a:defRPr sz="1200"/>
            </a:lvl1pPr>
          </a:lstStyle>
          <a:p>
            <a:fld id="{BAEFEA33-5E69-4472-8A4C-003FAF19DD92}" type="slidenum">
              <a:rPr lang="nl-NL" smtClean="0"/>
              <a:t>‹nr.›</a:t>
            </a:fld>
            <a:endParaRPr lang="nl-NL"/>
          </a:p>
        </p:txBody>
      </p:sp>
    </p:spTree>
    <p:extLst>
      <p:ext uri="{BB962C8B-B14F-4D97-AF65-F5344CB8AC3E}">
        <p14:creationId xmlns:p14="http://schemas.microsoft.com/office/powerpoint/2010/main" val="3874722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80" charset="0"/>
                <a:ea typeface="ＭＳ Ｐゴシック" pitchFamily="80" charset="-128"/>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80" charset="0"/>
                <a:ea typeface="ＭＳ Ｐゴシック" pitchFamily="80" charset="-128"/>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80" charset="0"/>
                <a:ea typeface="ＭＳ Ｐゴシック" pitchFamily="80" charset="-128"/>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80" charset="0"/>
                <a:ea typeface="ＭＳ Ｐゴシック" pitchFamily="80" charset="-128"/>
              </a:defRPr>
            </a:lvl1pPr>
          </a:lstStyle>
          <a:p>
            <a:pPr>
              <a:defRPr/>
            </a:pPr>
            <a:fld id="{D88BAF07-5827-47E2-B58C-EE447A1EBF75}" type="slidenum">
              <a:rPr lang="en-US"/>
              <a:pPr>
                <a:defRPr/>
              </a:pPr>
              <a:t>‹nr.›</a:t>
            </a:fld>
            <a:endParaRPr lang="en-US"/>
          </a:p>
        </p:txBody>
      </p:sp>
    </p:spTree>
    <p:extLst>
      <p:ext uri="{BB962C8B-B14F-4D97-AF65-F5344CB8AC3E}">
        <p14:creationId xmlns:p14="http://schemas.microsoft.com/office/powerpoint/2010/main" val="2646137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80"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Verdana" pitchFamily="80"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Verdana" pitchFamily="80"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Verdana" pitchFamily="80"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Verdana" pitchFamily="80"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CA133D5-46A2-49CA-B66C-536027499E77}" type="slidenum">
              <a:rPr lang="en-US" smtClean="0">
                <a:latin typeface="Verdana" pitchFamily="34" charset="0"/>
                <a:ea typeface="ＭＳ Ｐゴシック" pitchFamily="34" charset="-128"/>
              </a:rPr>
              <a:pPr/>
              <a:t>1</a:t>
            </a:fld>
            <a:endParaRPr lang="en-US">
              <a:latin typeface="Verdana" pitchFamily="34" charset="0"/>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nl-NL">
                <a:latin typeface="Verdana" pitchFamily="34" charset="0"/>
                <a:ea typeface="ＭＳ Ｐゴシック" pitchFamily="34" charset="-128"/>
              </a:rPr>
              <a:t>Voorstellen Frans en Arno</a:t>
            </a:r>
          </a:p>
        </p:txBody>
      </p:sp>
    </p:spTree>
    <p:extLst>
      <p:ext uri="{BB962C8B-B14F-4D97-AF65-F5344CB8AC3E}">
        <p14:creationId xmlns:p14="http://schemas.microsoft.com/office/powerpoint/2010/main" val="262148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159000" y="4343400"/>
            <a:ext cx="6400800" cy="1447800"/>
          </a:xfrm>
        </p:spPr>
        <p:txBody>
          <a:bodyPr/>
          <a:lstStyle>
            <a:lvl1pPr marL="0" indent="0">
              <a:defRPr/>
            </a:lvl1pPr>
          </a:lstStyle>
          <a:p>
            <a:r>
              <a:rPr lang="en-US"/>
              <a:t>Klik om de titelstijl van het model te bewerken</a:t>
            </a:r>
          </a:p>
        </p:txBody>
      </p:sp>
      <p:sp>
        <p:nvSpPr>
          <p:cNvPr id="3" name="Rectangle 4"/>
          <p:cNvSpPr>
            <a:spLocks noGrp="1" noChangeArrowheads="1"/>
          </p:cNvSpPr>
          <p:nvPr>
            <p:ph type="dt" sz="half" idx="10"/>
          </p:nvPr>
        </p:nvSpPr>
        <p:spPr bwMode="auto">
          <a:xfrm>
            <a:off x="2159000" y="5943600"/>
            <a:ext cx="64008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Verdana" pitchFamily="80" charset="0"/>
                <a:ea typeface="ＭＳ Ｐゴシック" pitchFamily="80" charset="-128"/>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sldNum" sz="quarter" idx="10"/>
          </p:nvPr>
        </p:nvSpPr>
        <p:spPr>
          <a:ln/>
        </p:spPr>
        <p:txBody>
          <a:bodyPr/>
          <a:lstStyle>
            <a:lvl1pPr>
              <a:defRPr/>
            </a:lvl1pPr>
          </a:lstStyle>
          <a:p>
            <a:pPr>
              <a:defRPr/>
            </a:pPr>
            <a:fld id="{01FAA63F-2D38-4C8C-A081-D4BD2A5021E5}"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48450" y="274638"/>
            <a:ext cx="2063750" cy="582136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38850" cy="58213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sldNum" sz="quarter" idx="10"/>
          </p:nvPr>
        </p:nvSpPr>
        <p:spPr>
          <a:ln/>
        </p:spPr>
        <p:txBody>
          <a:bodyPr/>
          <a:lstStyle>
            <a:lvl1pPr>
              <a:defRPr/>
            </a:lvl1pPr>
          </a:lstStyle>
          <a:p>
            <a:pPr>
              <a:defRPr/>
            </a:pPr>
            <a:fld id="{0990F4CE-A4DE-43B1-AC7B-D0C8C06A7A06}"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sldNum" sz="quarter" idx="10"/>
          </p:nvPr>
        </p:nvSpPr>
        <p:spPr>
          <a:ln/>
        </p:spPr>
        <p:txBody>
          <a:bodyPr/>
          <a:lstStyle>
            <a:lvl1pPr>
              <a:defRPr/>
            </a:lvl1pPr>
          </a:lstStyle>
          <a:p>
            <a:pPr>
              <a:defRPr/>
            </a:pPr>
            <a:fld id="{7F401ECD-BB58-42AE-8817-113F6CDA3CA8}"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6"/>
          <p:cNvSpPr>
            <a:spLocks noGrp="1" noChangeArrowheads="1"/>
          </p:cNvSpPr>
          <p:nvPr>
            <p:ph type="sldNum" sz="quarter" idx="10"/>
          </p:nvPr>
        </p:nvSpPr>
        <p:spPr>
          <a:ln/>
        </p:spPr>
        <p:txBody>
          <a:bodyPr/>
          <a:lstStyle>
            <a:lvl1pPr>
              <a:defRPr/>
            </a:lvl1pPr>
          </a:lstStyle>
          <a:p>
            <a:pPr>
              <a:defRPr/>
            </a:pPr>
            <a:fld id="{585B7C88-7ABC-45A6-90B5-E203E61CD40B}"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2159000" y="1447800"/>
            <a:ext cx="3200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511800" y="1447800"/>
            <a:ext cx="3200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p:cNvSpPr>
            <a:spLocks noGrp="1" noChangeArrowheads="1"/>
          </p:cNvSpPr>
          <p:nvPr>
            <p:ph type="sldNum" sz="quarter" idx="10"/>
          </p:nvPr>
        </p:nvSpPr>
        <p:spPr>
          <a:ln/>
        </p:spPr>
        <p:txBody>
          <a:bodyPr/>
          <a:lstStyle>
            <a:lvl1pPr>
              <a:defRPr/>
            </a:lvl1pPr>
          </a:lstStyle>
          <a:p>
            <a:pPr>
              <a:defRPr/>
            </a:pPr>
            <a:fld id="{8F5DBF25-5646-4048-9063-4D5C40DCAEF4}"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6"/>
          <p:cNvSpPr>
            <a:spLocks noGrp="1" noChangeArrowheads="1"/>
          </p:cNvSpPr>
          <p:nvPr>
            <p:ph type="sldNum" sz="quarter" idx="10"/>
          </p:nvPr>
        </p:nvSpPr>
        <p:spPr>
          <a:ln/>
        </p:spPr>
        <p:txBody>
          <a:bodyPr/>
          <a:lstStyle>
            <a:lvl1pPr>
              <a:defRPr/>
            </a:lvl1pPr>
          </a:lstStyle>
          <a:p>
            <a:pPr>
              <a:defRPr/>
            </a:pPr>
            <a:fld id="{C62640C4-196A-426B-B870-83AC500B37A3}"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Rectangle 6"/>
          <p:cNvSpPr>
            <a:spLocks noGrp="1" noChangeArrowheads="1"/>
          </p:cNvSpPr>
          <p:nvPr>
            <p:ph type="sldNum" sz="quarter" idx="10"/>
          </p:nvPr>
        </p:nvSpPr>
        <p:spPr>
          <a:ln/>
        </p:spPr>
        <p:txBody>
          <a:bodyPr/>
          <a:lstStyle>
            <a:lvl1pPr>
              <a:defRPr/>
            </a:lvl1pPr>
          </a:lstStyle>
          <a:p>
            <a:pPr>
              <a:defRPr/>
            </a:pPr>
            <a:fld id="{3D1B006D-2C50-48DA-A659-A99D40F947DC}"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2A29055-72F5-489E-9286-C109F53B96E3}"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35053D7D-11F0-4DD0-879F-06B877CC617A}"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13646B61-F028-4805-97FF-A3FDD8CBB73D}"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159000" y="1447800"/>
            <a:ext cx="6553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1030" name="Rectangle 6"/>
          <p:cNvSpPr>
            <a:spLocks noGrp="1" noChangeArrowheads="1"/>
          </p:cNvSpPr>
          <p:nvPr>
            <p:ph type="sldNum" sz="quarter" idx="4"/>
          </p:nvPr>
        </p:nvSpPr>
        <p:spPr bwMode="auto">
          <a:xfrm>
            <a:off x="685800" y="6477000"/>
            <a:ext cx="1447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solidFill>
                  <a:srgbClr val="000000"/>
                </a:solidFill>
                <a:latin typeface="Verdana" pitchFamily="80" charset="0"/>
                <a:ea typeface="ＭＳ Ｐゴシック" pitchFamily="80" charset="-128"/>
              </a:defRPr>
            </a:lvl1pPr>
          </a:lstStyle>
          <a:p>
            <a:pPr>
              <a:defRPr/>
            </a:pPr>
            <a:fld id="{C354C631-31DC-4F48-AA89-CBABD9ACA45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0" fontAlgn="base" hangingPunct="0">
        <a:spcBef>
          <a:spcPct val="0"/>
        </a:spcBef>
        <a:spcAft>
          <a:spcPct val="0"/>
        </a:spcAft>
        <a:defRPr sz="2600">
          <a:solidFill>
            <a:srgbClr val="000000"/>
          </a:solidFill>
          <a:latin typeface="+mj-lt"/>
          <a:ea typeface="+mj-ea"/>
          <a:cs typeface="+mj-cs"/>
        </a:defRPr>
      </a:lvl1pPr>
      <a:lvl2pPr algn="l" rtl="0" eaLnBrk="0" fontAlgn="base" hangingPunct="0">
        <a:spcBef>
          <a:spcPct val="0"/>
        </a:spcBef>
        <a:spcAft>
          <a:spcPct val="0"/>
        </a:spcAft>
        <a:defRPr sz="2600">
          <a:solidFill>
            <a:srgbClr val="000000"/>
          </a:solidFill>
          <a:latin typeface="Verdana" pitchFamily="80" charset="0"/>
          <a:ea typeface="ＭＳ Ｐゴシック" pitchFamily="80" charset="-128"/>
        </a:defRPr>
      </a:lvl2pPr>
      <a:lvl3pPr algn="l" rtl="0" eaLnBrk="0" fontAlgn="base" hangingPunct="0">
        <a:spcBef>
          <a:spcPct val="0"/>
        </a:spcBef>
        <a:spcAft>
          <a:spcPct val="0"/>
        </a:spcAft>
        <a:defRPr sz="2600">
          <a:solidFill>
            <a:srgbClr val="000000"/>
          </a:solidFill>
          <a:latin typeface="Verdana" pitchFamily="80" charset="0"/>
          <a:ea typeface="ＭＳ Ｐゴシック" pitchFamily="80" charset="-128"/>
        </a:defRPr>
      </a:lvl3pPr>
      <a:lvl4pPr algn="l" rtl="0" eaLnBrk="0" fontAlgn="base" hangingPunct="0">
        <a:spcBef>
          <a:spcPct val="0"/>
        </a:spcBef>
        <a:spcAft>
          <a:spcPct val="0"/>
        </a:spcAft>
        <a:defRPr sz="2600">
          <a:solidFill>
            <a:srgbClr val="000000"/>
          </a:solidFill>
          <a:latin typeface="Verdana" pitchFamily="80" charset="0"/>
          <a:ea typeface="ＭＳ Ｐゴシック" pitchFamily="80" charset="-128"/>
        </a:defRPr>
      </a:lvl4pPr>
      <a:lvl5pPr algn="l" rtl="0" eaLnBrk="0" fontAlgn="base" hangingPunct="0">
        <a:spcBef>
          <a:spcPct val="0"/>
        </a:spcBef>
        <a:spcAft>
          <a:spcPct val="0"/>
        </a:spcAft>
        <a:defRPr sz="2600">
          <a:solidFill>
            <a:srgbClr val="000000"/>
          </a:solidFill>
          <a:latin typeface="Verdana" pitchFamily="80" charset="0"/>
          <a:ea typeface="ＭＳ Ｐゴシック" pitchFamily="80" charset="-128"/>
        </a:defRPr>
      </a:lvl5pPr>
      <a:lvl6pPr marL="457200" algn="l" rtl="0" fontAlgn="base">
        <a:spcBef>
          <a:spcPct val="0"/>
        </a:spcBef>
        <a:spcAft>
          <a:spcPct val="0"/>
        </a:spcAft>
        <a:defRPr sz="2600">
          <a:solidFill>
            <a:srgbClr val="000000"/>
          </a:solidFill>
          <a:latin typeface="Verdana" pitchFamily="80" charset="0"/>
          <a:ea typeface="ＭＳ Ｐゴシック" pitchFamily="80" charset="-128"/>
        </a:defRPr>
      </a:lvl6pPr>
      <a:lvl7pPr marL="914400" algn="l" rtl="0" fontAlgn="base">
        <a:spcBef>
          <a:spcPct val="0"/>
        </a:spcBef>
        <a:spcAft>
          <a:spcPct val="0"/>
        </a:spcAft>
        <a:defRPr sz="2600">
          <a:solidFill>
            <a:srgbClr val="000000"/>
          </a:solidFill>
          <a:latin typeface="Verdana" pitchFamily="80" charset="0"/>
          <a:ea typeface="ＭＳ Ｐゴシック" pitchFamily="80" charset="-128"/>
        </a:defRPr>
      </a:lvl7pPr>
      <a:lvl8pPr marL="1371600" algn="l" rtl="0" fontAlgn="base">
        <a:spcBef>
          <a:spcPct val="0"/>
        </a:spcBef>
        <a:spcAft>
          <a:spcPct val="0"/>
        </a:spcAft>
        <a:defRPr sz="2600">
          <a:solidFill>
            <a:srgbClr val="000000"/>
          </a:solidFill>
          <a:latin typeface="Verdana" pitchFamily="80" charset="0"/>
          <a:ea typeface="ＭＳ Ｐゴシック" pitchFamily="80" charset="-128"/>
        </a:defRPr>
      </a:lvl8pPr>
      <a:lvl9pPr marL="1828800" algn="l" rtl="0" fontAlgn="base">
        <a:spcBef>
          <a:spcPct val="0"/>
        </a:spcBef>
        <a:spcAft>
          <a:spcPct val="0"/>
        </a:spcAft>
        <a:defRPr sz="2600">
          <a:solidFill>
            <a:srgbClr val="000000"/>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defRPr sz="1600">
          <a:solidFill>
            <a:srgbClr val="000000"/>
          </a:solidFill>
          <a:latin typeface="+mn-lt"/>
          <a:ea typeface="+mn-ea"/>
          <a:cs typeface="+mn-cs"/>
        </a:defRPr>
      </a:lvl1pPr>
      <a:lvl2pPr marL="742950" indent="-285750" algn="l" rtl="0" eaLnBrk="0" fontAlgn="base" hangingPunct="0">
        <a:spcBef>
          <a:spcPct val="2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defRPr sz="1600">
          <a:solidFill>
            <a:schemeClr val="tx1"/>
          </a:solidFill>
          <a:latin typeface="+mn-lt"/>
          <a:ea typeface="+mn-ea"/>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Ql0CWMmKx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159000" y="4343400"/>
            <a:ext cx="5653088" cy="1447800"/>
          </a:xfrm>
        </p:spPr>
        <p:txBody>
          <a:bodyPr/>
          <a:lstStyle/>
          <a:p>
            <a:pPr algn="ctr" eaLnBrk="1" hangingPunct="1"/>
            <a:r>
              <a:rPr lang="nl-NL" sz="4000" b="1" dirty="0"/>
              <a:t>Samen staan we sterker!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3"/>
                </a:solidFill>
              </a:rPr>
              <a:t>Waarom lid worden van de </a:t>
            </a:r>
            <a:br>
              <a:rPr lang="nl-NL" dirty="0">
                <a:solidFill>
                  <a:schemeClr val="accent3"/>
                </a:solidFill>
              </a:rPr>
            </a:br>
            <a:r>
              <a:rPr lang="nl-NL" dirty="0">
                <a:solidFill>
                  <a:srgbClr val="6E90A6"/>
                </a:solidFill>
              </a:rPr>
              <a:t>Parkinson Vereniging?</a:t>
            </a:r>
            <a:br>
              <a:rPr lang="nl-NL" dirty="0">
                <a:solidFill>
                  <a:schemeClr val="accent3"/>
                </a:solidFill>
              </a:rPr>
            </a:br>
            <a:endParaRPr lang="nl-NL" dirty="0"/>
          </a:p>
        </p:txBody>
      </p:sp>
      <p:sp>
        <p:nvSpPr>
          <p:cNvPr id="3" name="Tijdelijke aanduiding voor inhoud 2"/>
          <p:cNvSpPr>
            <a:spLocks noGrp="1"/>
          </p:cNvSpPr>
          <p:nvPr>
            <p:ph idx="1"/>
          </p:nvPr>
        </p:nvSpPr>
        <p:spPr>
          <a:xfrm>
            <a:off x="685800" y="1623219"/>
            <a:ext cx="6553200" cy="4648200"/>
          </a:xfrm>
        </p:spPr>
        <p:txBody>
          <a:bodyPr/>
          <a:lstStyle/>
          <a:p>
            <a:pPr>
              <a:buFont typeface="Arial" panose="020B0604020202020204" pitchFamily="34" charset="0"/>
              <a:buChar char="•"/>
              <a:defRPr/>
            </a:pPr>
            <a:r>
              <a:rPr lang="nl-NL" altLang="nl-NL" sz="1800" dirty="0"/>
              <a:t>Samen staan we sterker: naar overheid, politiek en zorgverzekeraars</a:t>
            </a:r>
          </a:p>
          <a:p>
            <a:pPr>
              <a:buFont typeface="Arial" panose="020B0604020202020204" pitchFamily="34" charset="0"/>
              <a:buChar char="•"/>
              <a:defRPr/>
            </a:pPr>
            <a:r>
              <a:rPr lang="nl-NL" altLang="nl-NL" sz="1800" dirty="0"/>
              <a:t>5 x per jaar Parkinson Magazine</a:t>
            </a:r>
          </a:p>
          <a:p>
            <a:pPr>
              <a:buFont typeface="Arial" panose="020B0604020202020204" pitchFamily="34" charset="0"/>
              <a:buChar char="•"/>
              <a:defRPr/>
            </a:pPr>
            <a:r>
              <a:rPr lang="nl-NL" altLang="nl-NL" sz="1800" dirty="0"/>
              <a:t>Ervaringsdeskundigheid (commissies en werkgroepen, projectgroepen) en mogelijkheid om als vrijwilliger actief te zijn</a:t>
            </a:r>
          </a:p>
          <a:p>
            <a:pPr>
              <a:buFont typeface="Arial" panose="020B0604020202020204" pitchFamily="34" charset="0"/>
              <a:buChar char="•"/>
              <a:defRPr/>
            </a:pPr>
            <a:r>
              <a:rPr lang="nl-NL" altLang="nl-NL" sz="1800" dirty="0"/>
              <a:t>Nieuwsflits, forum, website, social media</a:t>
            </a:r>
          </a:p>
          <a:p>
            <a:pPr>
              <a:buFont typeface="Arial" panose="020B0604020202020204" pitchFamily="34" charset="0"/>
              <a:buChar char="•"/>
              <a:defRPr/>
            </a:pPr>
            <a:r>
              <a:rPr lang="nl-NL" altLang="nl-NL" sz="1800" dirty="0"/>
              <a:t>Meer financiën voor activiteiten voor leden, zoals landelijke bijeenkomsten en voor de Parkinson Cafés</a:t>
            </a:r>
          </a:p>
          <a:p>
            <a:pPr>
              <a:buFont typeface="Arial" panose="020B0604020202020204" pitchFamily="34" charset="0"/>
              <a:buChar char="•"/>
              <a:defRPr/>
            </a:pPr>
            <a:r>
              <a:rPr lang="nl-NL" altLang="nl-NL" sz="1800" dirty="0"/>
              <a:t>Meer financiën voor onderzoek voor de </a:t>
            </a:r>
            <a:br>
              <a:rPr lang="nl-NL" altLang="nl-NL" sz="1800" dirty="0"/>
            </a:br>
            <a:r>
              <a:rPr lang="nl-NL" altLang="nl-NL" sz="1800" dirty="0"/>
              <a:t>patiënt van nu</a:t>
            </a:r>
          </a:p>
          <a:p>
            <a:pPr>
              <a:buFont typeface="Arial" panose="020B0604020202020204" pitchFamily="34" charset="0"/>
              <a:buChar char="•"/>
              <a:defRPr/>
            </a:pPr>
            <a:r>
              <a:rPr lang="nl-NL" altLang="nl-NL" sz="1800" dirty="0"/>
              <a:t>Korting op bijeenkomsten, trainingen, cursussen</a:t>
            </a:r>
            <a:br>
              <a:rPr lang="nl-NL" altLang="nl-NL" sz="1800" dirty="0"/>
            </a:br>
            <a:r>
              <a:rPr lang="nl-NL" altLang="nl-NL" sz="1800" dirty="0"/>
              <a:t>en diverse boeken</a:t>
            </a:r>
          </a:p>
          <a:p>
            <a:pPr>
              <a:buFont typeface="Arial" panose="020B0604020202020204" pitchFamily="34" charset="0"/>
              <a:buChar char="•"/>
              <a:defRPr/>
            </a:pPr>
            <a:endParaRPr lang="nl-NL" altLang="nl-NL" sz="1800" dirty="0"/>
          </a:p>
          <a:p>
            <a:pPr marL="0" indent="0">
              <a:defRPr/>
            </a:pPr>
            <a:r>
              <a:rPr lang="nl-NL" altLang="nl-NL" dirty="0"/>
              <a:t>     </a:t>
            </a:r>
          </a:p>
          <a:p>
            <a:pPr>
              <a:buFont typeface="Arial" panose="020B0604020202020204" pitchFamily="34" charset="0"/>
              <a:buChar char="•"/>
              <a:defRPr/>
            </a:pPr>
            <a:endParaRPr lang="nl-NL" altLang="nl-NL" dirty="0"/>
          </a:p>
          <a:p>
            <a:pPr>
              <a:buFont typeface="Arial" panose="020B0604020202020204" pitchFamily="34" charset="0"/>
              <a:buChar char="•"/>
              <a:defRPr/>
            </a:pPr>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10</a:t>
            </a:fld>
            <a:endParaRPr lang="en-US" dirty="0"/>
          </a:p>
        </p:txBody>
      </p:sp>
      <p:pic>
        <p:nvPicPr>
          <p:cNvPr id="5" name="Picture 2" descr="Afbeeldingsresultaat voor Parkinson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947319"/>
            <a:ext cx="1737064" cy="2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2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De website</a:t>
            </a:r>
            <a:br>
              <a:rPr lang="nl-NL" b="1" dirty="0"/>
            </a:br>
            <a:endParaRPr lang="nl-NL" dirty="0"/>
          </a:p>
        </p:txBody>
      </p:sp>
      <p:sp>
        <p:nvSpPr>
          <p:cNvPr id="3" name="Tijdelijke aanduiding voor inhoud 2"/>
          <p:cNvSpPr>
            <a:spLocks noGrp="1"/>
          </p:cNvSpPr>
          <p:nvPr>
            <p:ph idx="1"/>
          </p:nvPr>
        </p:nvSpPr>
        <p:spPr>
          <a:xfrm>
            <a:off x="457200" y="1196752"/>
            <a:ext cx="8165120" cy="4467200"/>
          </a:xfrm>
        </p:spPr>
        <p:txBody>
          <a:bodyPr/>
          <a:lstStyle/>
          <a:p>
            <a:endParaRPr lang="nl-NL" dirty="0"/>
          </a:p>
          <a:p>
            <a:endParaRPr lang="nl-NL" sz="3600" dirty="0"/>
          </a:p>
          <a:p>
            <a:endParaRPr lang="nl-NL" sz="3600" dirty="0"/>
          </a:p>
          <a:p>
            <a:r>
              <a:rPr lang="nl-NL" sz="3600" dirty="0"/>
              <a:t>Voor alle informatie: www.parkinson-vereniging.nl</a:t>
            </a:r>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11</a:t>
            </a:fld>
            <a:endParaRPr lang="en-US"/>
          </a:p>
        </p:txBody>
      </p:sp>
    </p:spTree>
    <p:extLst>
      <p:ext uri="{BB962C8B-B14F-4D97-AF65-F5344CB8AC3E}">
        <p14:creationId xmlns:p14="http://schemas.microsoft.com/office/powerpoint/2010/main" val="332558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3"/>
                </a:solidFill>
              </a:rPr>
              <a:t>Samen sterker</a:t>
            </a:r>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12</a:t>
            </a:fld>
            <a:endParaRPr lang="en-US"/>
          </a:p>
        </p:txBody>
      </p:sp>
      <p:pic>
        <p:nvPicPr>
          <p:cNvPr id="1030" name="Picture 6" descr="Afbeeldingsresultaat voor dank voor jullie aand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330535"/>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6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Een korte kennismaking</a:t>
            </a:r>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2</a:t>
            </a:fld>
            <a:endParaRPr lang="en-US"/>
          </a:p>
        </p:txBody>
      </p:sp>
      <p:sp>
        <p:nvSpPr>
          <p:cNvPr id="5" name="Tijdelijke aanduiding voor inhoud 9"/>
          <p:cNvSpPr>
            <a:spLocks noGrp="1"/>
          </p:cNvSpPr>
          <p:nvPr>
            <p:ph idx="1"/>
          </p:nvPr>
        </p:nvSpPr>
        <p:spPr>
          <a:xfrm>
            <a:off x="685800" y="1417638"/>
            <a:ext cx="7342188" cy="4678362"/>
          </a:xfrm>
        </p:spPr>
        <p:txBody>
          <a:bodyPr/>
          <a:lstStyle/>
          <a:p>
            <a:r>
              <a:rPr lang="nl-NL" altLang="nl-NL" dirty="0">
                <a:hlinkClick r:id="rId2"/>
              </a:rPr>
              <a:t>https://www.youtube.com/watch?v=Ql0CWMmKxdE</a:t>
            </a:r>
            <a:r>
              <a:rPr lang="nl-NL" altLang="nl-NL" dirty="0"/>
              <a:t> </a:t>
            </a:r>
          </a:p>
        </p:txBody>
      </p:sp>
      <p:pic>
        <p:nvPicPr>
          <p:cNvPr id="6" name="Afbeelding 1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33563"/>
            <a:ext cx="6570663"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26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kan de Parkinson Vereniging </a:t>
            </a:r>
            <a:br>
              <a:rPr lang="nl-NL" dirty="0"/>
            </a:br>
            <a:r>
              <a:rPr lang="nl-NL" dirty="0"/>
              <a:t>betekenen voor mensen met de ziekte</a:t>
            </a:r>
            <a:br>
              <a:rPr lang="nl-NL" dirty="0"/>
            </a:br>
            <a:r>
              <a:rPr lang="nl-NL" dirty="0"/>
              <a:t>van Parkinson?</a:t>
            </a:r>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3</a:t>
            </a:fld>
            <a:endParaRPr lang="en-US"/>
          </a:p>
        </p:txBody>
      </p:sp>
      <p:pic>
        <p:nvPicPr>
          <p:cNvPr id="1030" name="Picture 6" descr="Afbeeldingsresultaat voor op zoek naar informati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802817"/>
            <a:ext cx="4968552" cy="428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sz="2400" dirty="0">
                <a:solidFill>
                  <a:schemeClr val="accent3"/>
                </a:solidFill>
              </a:rPr>
              <a:t>De Parkinson Vereniging</a:t>
            </a:r>
            <a:endParaRPr lang="nl-NL" sz="2400" dirty="0">
              <a:solidFill>
                <a:schemeClr val="accent3"/>
              </a:solidFill>
            </a:endParaRPr>
          </a:p>
        </p:txBody>
      </p:sp>
      <p:sp>
        <p:nvSpPr>
          <p:cNvPr id="3" name="Tijdelijke aanduiding voor inhoud 2"/>
          <p:cNvSpPr>
            <a:spLocks noGrp="1"/>
          </p:cNvSpPr>
          <p:nvPr>
            <p:ph idx="1"/>
          </p:nvPr>
        </p:nvSpPr>
        <p:spPr>
          <a:xfrm>
            <a:off x="685800" y="1700808"/>
            <a:ext cx="8026400" cy="4395192"/>
          </a:xfrm>
        </p:spPr>
        <p:txBody>
          <a:bodyPr/>
          <a:lstStyle/>
          <a:p>
            <a:pPr marL="0" indent="0">
              <a:defRPr/>
            </a:pPr>
            <a:r>
              <a:rPr lang="nl-NL" altLang="nl-NL" sz="1800" dirty="0"/>
              <a:t>De Parkinson Vereniging is er voor mensen met de ziekte van Parkinson of een parkinsonisme en hun naasten.</a:t>
            </a:r>
          </a:p>
          <a:p>
            <a:pPr marL="0" indent="0">
              <a:defRPr/>
            </a:pPr>
            <a:endParaRPr lang="nl-NL" altLang="nl-NL" sz="1800" dirty="0"/>
          </a:p>
          <a:p>
            <a:pPr marL="0" indent="0">
              <a:defRPr/>
            </a:pPr>
            <a:r>
              <a:rPr lang="nl-NL" altLang="nl-NL" sz="1800" dirty="0"/>
              <a:t>Kerntaken:</a:t>
            </a:r>
          </a:p>
          <a:p>
            <a:pPr>
              <a:buFont typeface="Arial" panose="020B0604020202020204" pitchFamily="34" charset="0"/>
              <a:buChar char="•"/>
              <a:defRPr/>
            </a:pPr>
            <a:endParaRPr lang="nl-NL" altLang="nl-NL" sz="1800" dirty="0"/>
          </a:p>
          <a:p>
            <a:pPr>
              <a:buFont typeface="Arial" panose="020B0604020202020204" pitchFamily="34" charset="0"/>
              <a:buChar char="•"/>
              <a:defRPr/>
            </a:pPr>
            <a:r>
              <a:rPr lang="nl-NL" altLang="nl-NL" sz="1800" dirty="0"/>
              <a:t>Betrouwbare en up </a:t>
            </a:r>
            <a:r>
              <a:rPr lang="nl-NL" altLang="nl-NL" sz="1800" dirty="0" err="1"/>
              <a:t>to</a:t>
            </a:r>
            <a:r>
              <a:rPr lang="nl-NL" altLang="nl-NL" sz="1800" dirty="0"/>
              <a:t> date informatie</a:t>
            </a:r>
          </a:p>
          <a:p>
            <a:pPr>
              <a:buFont typeface="Arial" panose="020B0604020202020204" pitchFamily="34" charset="0"/>
              <a:buChar char="•"/>
              <a:defRPr/>
            </a:pPr>
            <a:endParaRPr lang="nl-NL" altLang="nl-NL" sz="1800" dirty="0"/>
          </a:p>
          <a:p>
            <a:pPr>
              <a:buFont typeface="Arial" panose="020B0604020202020204" pitchFamily="34" charset="0"/>
              <a:buChar char="•"/>
              <a:defRPr/>
            </a:pPr>
            <a:r>
              <a:rPr lang="nl-NL" altLang="nl-NL" sz="1800" dirty="0"/>
              <a:t>Belangenbehartiging</a:t>
            </a:r>
          </a:p>
          <a:p>
            <a:pPr>
              <a:buFont typeface="Arial" panose="020B0604020202020204" pitchFamily="34" charset="0"/>
              <a:buChar char="•"/>
              <a:defRPr/>
            </a:pPr>
            <a:endParaRPr lang="nl-NL" altLang="nl-NL" sz="1800" dirty="0"/>
          </a:p>
          <a:p>
            <a:pPr>
              <a:buFont typeface="Arial" panose="020B0604020202020204" pitchFamily="34" charset="0"/>
              <a:buChar char="•"/>
              <a:defRPr/>
            </a:pPr>
            <a:r>
              <a:rPr lang="nl-NL" altLang="nl-NL" sz="1800" dirty="0"/>
              <a:t>Elkaar ontmoeten en het delen van ervaringen</a:t>
            </a:r>
          </a:p>
          <a:p>
            <a:pPr>
              <a:buFont typeface="Arial" panose="020B0604020202020204" pitchFamily="34" charset="0"/>
              <a:buChar char="•"/>
              <a:defRPr/>
            </a:pPr>
            <a:endParaRPr lang="nl-NL" altLang="nl-NL" sz="1800" dirty="0"/>
          </a:p>
          <a:p>
            <a:pPr>
              <a:buFont typeface="Arial" panose="020B0604020202020204" pitchFamily="34" charset="0"/>
              <a:buChar char="•"/>
              <a:defRPr/>
            </a:pPr>
            <a:r>
              <a:rPr lang="nl-NL" altLang="nl-NL" sz="1800" dirty="0"/>
              <a:t>Onderzoek en ontwikkeling</a:t>
            </a:r>
            <a:endParaRPr lang="nl-NL" dirty="0"/>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4</a:t>
            </a:fld>
            <a:endParaRPr lang="en-US"/>
          </a:p>
        </p:txBody>
      </p:sp>
    </p:spTree>
    <p:extLst>
      <p:ext uri="{BB962C8B-B14F-4D97-AF65-F5344CB8AC3E}">
        <p14:creationId xmlns:p14="http://schemas.microsoft.com/office/powerpoint/2010/main" val="229779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Informatievoorziening</a:t>
            </a:r>
          </a:p>
        </p:txBody>
      </p:sp>
      <p:sp>
        <p:nvSpPr>
          <p:cNvPr id="3" name="Tijdelijke aanduiding voor inhoud 2"/>
          <p:cNvSpPr>
            <a:spLocks noGrp="1"/>
          </p:cNvSpPr>
          <p:nvPr>
            <p:ph idx="1"/>
          </p:nvPr>
        </p:nvSpPr>
        <p:spPr>
          <a:xfrm>
            <a:off x="685800" y="1268760"/>
            <a:ext cx="6694512" cy="5457475"/>
          </a:xfrm>
        </p:spPr>
        <p:txBody>
          <a:bodyPr/>
          <a:lstStyle/>
          <a:p>
            <a:pPr>
              <a:buFont typeface="Arial" panose="020B0604020202020204" pitchFamily="34" charset="0"/>
              <a:buChar char="•"/>
              <a:defRPr/>
            </a:pPr>
            <a:r>
              <a:rPr lang="nl-NL" altLang="nl-NL" dirty="0"/>
              <a:t>Dé organisatie waar iemand met de ziekte van Parkinson of een parkinsonisme naar toegaat als hij of zij (meer) informatie zoekt over het ziektebeeld.  </a:t>
            </a:r>
          </a:p>
          <a:p>
            <a:pPr marL="0" indent="0">
              <a:defRPr/>
            </a:pPr>
            <a:r>
              <a:rPr lang="nl-NL" altLang="nl-NL" dirty="0"/>
              <a:t>  </a:t>
            </a:r>
          </a:p>
          <a:p>
            <a:pPr>
              <a:buFont typeface="Arial" panose="020B0604020202020204" pitchFamily="34" charset="0"/>
              <a:buChar char="•"/>
              <a:defRPr/>
            </a:pPr>
            <a:r>
              <a:rPr lang="nl-NL" altLang="nl-NL" dirty="0"/>
              <a:t>Betrouwbaar, zo compleet en recent als mogelijk, met aandacht voor alle aspecten en onderwerpen</a:t>
            </a:r>
          </a:p>
          <a:p>
            <a:pPr marL="0" indent="0">
              <a:defRPr/>
            </a:pPr>
            <a:endParaRPr lang="nl-NL" altLang="nl-NL" dirty="0"/>
          </a:p>
          <a:p>
            <a:pPr>
              <a:buFont typeface="Arial" panose="020B0604020202020204" pitchFamily="34" charset="0"/>
              <a:buChar char="•"/>
              <a:defRPr/>
            </a:pPr>
            <a:r>
              <a:rPr lang="nl-NL" altLang="nl-NL" dirty="0"/>
              <a:t>Online en folders en flyers </a:t>
            </a:r>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5</a:t>
            </a:fld>
            <a:endParaRPr lang="en-US"/>
          </a:p>
        </p:txBody>
      </p:sp>
      <p:pic>
        <p:nvPicPr>
          <p:cNvPr id="3076" name="Picture 4" descr="Afbeeldingsresultaat voor folders van de parkinson verenig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501008"/>
            <a:ext cx="2234874" cy="292628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rotWithShape="1">
          <a:blip r:embed="rId3"/>
          <a:srcRect l="12989" t="16532" r="66536" b="6073"/>
          <a:stretch/>
        </p:blipFill>
        <p:spPr>
          <a:xfrm>
            <a:off x="6372200" y="2795674"/>
            <a:ext cx="2160240" cy="3074188"/>
          </a:xfrm>
          <a:prstGeom prst="rect">
            <a:avLst/>
          </a:prstGeom>
        </p:spPr>
      </p:pic>
    </p:spTree>
    <p:extLst>
      <p:ext uri="{BB962C8B-B14F-4D97-AF65-F5344CB8AC3E}">
        <p14:creationId xmlns:p14="http://schemas.microsoft.com/office/powerpoint/2010/main" val="136784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Belangenbehartiging</a:t>
            </a:r>
          </a:p>
        </p:txBody>
      </p:sp>
      <p:sp>
        <p:nvSpPr>
          <p:cNvPr id="3" name="Tijdelijke aanduiding voor inhoud 2"/>
          <p:cNvSpPr>
            <a:spLocks noGrp="1"/>
          </p:cNvSpPr>
          <p:nvPr>
            <p:ph idx="1"/>
          </p:nvPr>
        </p:nvSpPr>
        <p:spPr>
          <a:xfrm>
            <a:off x="1331640" y="3140968"/>
            <a:ext cx="6533633" cy="4833541"/>
          </a:xfrm>
        </p:spPr>
        <p:txBody>
          <a:bodyPr/>
          <a:lstStyle/>
          <a:p>
            <a:pPr marL="0"/>
            <a:r>
              <a:rPr lang="nl-NL" altLang="nl-NL" dirty="0"/>
              <a:t>De Parkinson Vereniging is van mening dat de kwaliteit van leven van patiënten met de ziekte van Parkinson of een parkinsonisme verhoogd kan worden door verbetering van zorg in de breedste zin van het woord.</a:t>
            </a:r>
          </a:p>
          <a:p>
            <a:endParaRPr lang="nl-NL" altLang="nl-NL" dirty="0"/>
          </a:p>
          <a:p>
            <a:pPr>
              <a:buFont typeface="Arial" panose="020B0604020202020204" pitchFamily="34" charset="0"/>
              <a:buChar char="•"/>
            </a:pPr>
            <a:r>
              <a:rPr lang="nl-NL" altLang="nl-NL" dirty="0"/>
              <a:t>Onderwerpen aankaarten bij overheid, zorgverzekeraars, farmaceuten, zorgverleners</a:t>
            </a:r>
          </a:p>
          <a:p>
            <a:pPr>
              <a:buFont typeface="Arial" panose="020B0604020202020204" pitchFamily="34" charset="0"/>
              <a:buChar char="•"/>
            </a:pPr>
            <a:r>
              <a:rPr lang="nl-NL" altLang="nl-NL" dirty="0"/>
              <a:t>Voorbeeld: nieuwe verpakking medicatie; lobby i.v.m. capaciteit DBS operaties</a:t>
            </a:r>
          </a:p>
          <a:p>
            <a:endParaRPr lang="nl-NL" dirty="0"/>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6</a:t>
            </a:fld>
            <a:endParaRPr lang="en-US"/>
          </a:p>
        </p:txBody>
      </p:sp>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46138"/>
            <a:ext cx="3240360" cy="223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3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Ontmoeten, ervaringen delen, kennis</a:t>
            </a:r>
          </a:p>
        </p:txBody>
      </p:sp>
      <p:sp>
        <p:nvSpPr>
          <p:cNvPr id="3" name="Tijdelijke aanduiding voor inhoud 2"/>
          <p:cNvSpPr>
            <a:spLocks noGrp="1"/>
          </p:cNvSpPr>
          <p:nvPr>
            <p:ph idx="1"/>
          </p:nvPr>
        </p:nvSpPr>
        <p:spPr>
          <a:xfrm>
            <a:off x="430836" y="1643063"/>
            <a:ext cx="5901013" cy="2304256"/>
          </a:xfrm>
        </p:spPr>
        <p:txBody>
          <a:bodyPr/>
          <a:lstStyle/>
          <a:p>
            <a:pPr>
              <a:buFont typeface="Arial" panose="020B0604020202020204" pitchFamily="34" charset="0"/>
              <a:buChar char="•"/>
            </a:pPr>
            <a:r>
              <a:rPr lang="nl-NL" dirty="0"/>
              <a:t>65 Parkinson Cafés</a:t>
            </a:r>
          </a:p>
          <a:p>
            <a:pPr>
              <a:buFont typeface="Arial" panose="020B0604020202020204" pitchFamily="34" charset="0"/>
              <a:buChar char="•"/>
            </a:pPr>
            <a:endParaRPr lang="nl-NL" dirty="0"/>
          </a:p>
          <a:p>
            <a:pPr marL="0" indent="0"/>
            <a:endParaRPr lang="nl-NL" dirty="0"/>
          </a:p>
          <a:p>
            <a:pPr marL="0" indent="0"/>
            <a:endParaRPr lang="nl-NL" dirty="0"/>
          </a:p>
          <a:p>
            <a:pPr marL="0" indent="0"/>
            <a:endParaRPr lang="nl-NL" dirty="0"/>
          </a:p>
          <a:p>
            <a:pPr>
              <a:buFont typeface="Arial" panose="020B0604020202020204" pitchFamily="34" charset="0"/>
              <a:buChar char="•"/>
            </a:pPr>
            <a:r>
              <a:rPr lang="nl-NL" dirty="0"/>
              <a:t>Landelijke bijeenkomsten, workshops en cursussen</a:t>
            </a:r>
          </a:p>
          <a:p>
            <a:pPr>
              <a:buFont typeface="Arial" panose="020B0604020202020204" pitchFamily="34" charset="0"/>
              <a:buChar char="•"/>
            </a:pPr>
            <a:endParaRPr lang="nl-NL" dirty="0"/>
          </a:p>
          <a:p>
            <a:pPr>
              <a:buFont typeface="Arial" panose="020B0604020202020204" pitchFamily="34" charset="0"/>
              <a:buChar char="•"/>
            </a:pPr>
            <a:endParaRPr lang="nl-NL" dirty="0"/>
          </a:p>
          <a:p>
            <a:pPr>
              <a:buFont typeface="Arial" panose="020B0604020202020204" pitchFamily="34" charset="0"/>
              <a:buChar char="•"/>
            </a:pPr>
            <a:endParaRPr lang="nl-NL" dirty="0"/>
          </a:p>
          <a:p>
            <a:pPr>
              <a:buFont typeface="Arial" panose="020B0604020202020204" pitchFamily="34" charset="0"/>
              <a:buChar char="•"/>
            </a:pPr>
            <a:endParaRPr lang="nl-NL" dirty="0"/>
          </a:p>
          <a:p>
            <a:pPr>
              <a:buFont typeface="Arial" panose="020B0604020202020204" pitchFamily="34" charset="0"/>
              <a:buChar char="•"/>
            </a:pPr>
            <a:endParaRPr lang="nl-NL" dirty="0"/>
          </a:p>
          <a:p>
            <a:pPr>
              <a:buFont typeface="Arial" panose="020B0604020202020204" pitchFamily="34" charset="0"/>
              <a:buChar char="•"/>
            </a:pPr>
            <a:r>
              <a:rPr lang="nl-NL" dirty="0"/>
              <a:t>Werkgroepen, zoals Parkinson en Werk</a:t>
            </a:r>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7</a:t>
            </a:fld>
            <a:endParaRPr lang="en-US"/>
          </a:p>
        </p:txBody>
      </p:sp>
      <p:pic>
        <p:nvPicPr>
          <p:cNvPr id="4098" name="Picture 2"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856024"/>
            <a:ext cx="4688704"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87863"/>
            <a:ext cx="6635080" cy="75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44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bg1"/>
                </a:solidFill>
              </a:rPr>
              <a:t>Parkinson</a:t>
            </a:r>
            <a:r>
              <a:rPr lang="nl-NL" altLang="nl-NL" b="1" dirty="0">
                <a:solidFill>
                  <a:srgbClr val="FFFFFF"/>
                </a:solidFill>
                <a:latin typeface="Helvetica Neue" panose="02000503000000020004" pitchFamily="2"/>
              </a:rPr>
              <a:t> </a:t>
            </a:r>
            <a:r>
              <a:rPr lang="nl-NL" altLang="nl-NL" dirty="0">
                <a:solidFill>
                  <a:schemeClr val="bg1"/>
                </a:solidFill>
              </a:rPr>
              <a:t>Academie</a:t>
            </a:r>
            <a:endParaRPr lang="nl-NL" dirty="0"/>
          </a:p>
        </p:txBody>
      </p:sp>
      <p:sp>
        <p:nvSpPr>
          <p:cNvPr id="3" name="Tijdelijke aanduiding voor inhoud 2"/>
          <p:cNvSpPr>
            <a:spLocks noGrp="1"/>
          </p:cNvSpPr>
          <p:nvPr>
            <p:ph idx="1"/>
          </p:nvPr>
        </p:nvSpPr>
        <p:spPr>
          <a:xfrm>
            <a:off x="685800" y="1417638"/>
            <a:ext cx="8026400" cy="4678362"/>
          </a:xfrm>
        </p:spPr>
        <p:txBody>
          <a:bodyPr/>
          <a:lstStyle/>
          <a:p>
            <a:pPr marL="285750" indent="-285750">
              <a:buFont typeface="Arial" panose="020B0604020202020204" pitchFamily="34" charset="0"/>
              <a:buChar char="•"/>
              <a:defRPr/>
            </a:pPr>
            <a:r>
              <a:rPr lang="nl-NL" sz="1800" dirty="0"/>
              <a:t>Maak kennis met de PV (nieuwe leden)</a:t>
            </a:r>
          </a:p>
          <a:p>
            <a:pPr marL="285750" indent="-285750">
              <a:buFont typeface="Arial" panose="020B0604020202020204" pitchFamily="34" charset="0"/>
              <a:buChar char="•"/>
              <a:defRPr/>
            </a:pPr>
            <a:r>
              <a:rPr lang="nl-NL" sz="1800" dirty="0"/>
              <a:t>Wat is Parkinson? (korter dan 2 jaar diagnose)</a:t>
            </a:r>
          </a:p>
          <a:p>
            <a:pPr marL="285750" indent="-285750">
              <a:buFont typeface="Arial" panose="020B0604020202020204" pitchFamily="34" charset="0"/>
              <a:buChar char="•"/>
              <a:defRPr/>
            </a:pPr>
            <a:r>
              <a:rPr lang="nl-NL" sz="1800" dirty="0"/>
              <a:t>Parkinson? Houd zelf de regie! (zelfmanagement, korter dan 2 jaar diagnose)</a:t>
            </a:r>
          </a:p>
          <a:p>
            <a:pPr marL="285750" indent="-285750">
              <a:buFont typeface="Arial" panose="020B0604020202020204" pitchFamily="34" charset="0"/>
              <a:buChar char="•"/>
              <a:defRPr/>
            </a:pPr>
            <a:r>
              <a:rPr lang="nl-NL" sz="1800" dirty="0"/>
              <a:t>Parkinson? Houd je aandacht erbij! (geheugentraining)</a:t>
            </a:r>
          </a:p>
          <a:p>
            <a:pPr marL="285750" indent="-285750">
              <a:buFont typeface="Arial" panose="020B0604020202020204" pitchFamily="34" charset="0"/>
              <a:buChar char="•"/>
              <a:defRPr/>
            </a:pPr>
            <a:endParaRPr lang="nl-NL" sz="1800" dirty="0"/>
          </a:p>
          <a:p>
            <a:pPr marL="285750" indent="-285750">
              <a:buFont typeface="Arial" panose="020B0604020202020204" pitchFamily="34" charset="0"/>
              <a:buChar char="•"/>
              <a:defRPr/>
            </a:pPr>
            <a:r>
              <a:rPr lang="nl-NL" sz="1800" dirty="0"/>
              <a:t>Workshop Parkinson en Werk</a:t>
            </a:r>
          </a:p>
          <a:p>
            <a:pPr marL="285750" indent="-285750">
              <a:buFont typeface="Arial" panose="020B0604020202020204" pitchFamily="34" charset="0"/>
              <a:buChar char="•"/>
              <a:defRPr/>
            </a:pPr>
            <a:r>
              <a:rPr lang="nl-NL" sz="1800" dirty="0"/>
              <a:t>Workshop Mantelzorg</a:t>
            </a:r>
          </a:p>
          <a:p>
            <a:pPr marL="0" indent="0">
              <a:defRPr/>
            </a:pPr>
            <a:endParaRPr lang="nl-NL" sz="1800" dirty="0"/>
          </a:p>
          <a:p>
            <a:pPr marL="285750" indent="-285750">
              <a:buFont typeface="Arial" panose="020B0604020202020204" pitchFamily="34" charset="0"/>
              <a:buChar char="•"/>
              <a:defRPr/>
            </a:pPr>
            <a:r>
              <a:rPr lang="nl-NL" sz="1800" dirty="0"/>
              <a:t>Workshop Laatste Levensfase (in ontwikkeling</a:t>
            </a:r>
            <a:r>
              <a:rPr lang="nl-NL" dirty="0"/>
              <a:t>)</a:t>
            </a:r>
          </a:p>
          <a:p>
            <a:pPr>
              <a:buFontTx/>
              <a:buChar char="-"/>
              <a:defRPr/>
            </a:pPr>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8</a:t>
            </a:fld>
            <a:endParaRPr lang="en-US"/>
          </a:p>
        </p:txBody>
      </p:sp>
    </p:spTree>
    <p:extLst>
      <p:ext uri="{BB962C8B-B14F-4D97-AF65-F5344CB8AC3E}">
        <p14:creationId xmlns:p14="http://schemas.microsoft.com/office/powerpoint/2010/main" val="148568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7711"/>
            <a:ext cx="8229600" cy="1143000"/>
          </a:xfrm>
        </p:spPr>
        <p:txBody>
          <a:bodyPr/>
          <a:lstStyle/>
          <a:p>
            <a:r>
              <a:rPr lang="nl-NL" dirty="0">
                <a:solidFill>
                  <a:schemeClr val="bg1"/>
                </a:solidFill>
              </a:rPr>
              <a:t>Onderzoek</a:t>
            </a:r>
          </a:p>
        </p:txBody>
      </p:sp>
      <p:sp>
        <p:nvSpPr>
          <p:cNvPr id="3" name="Tijdelijke aanduiding voor inhoud 2"/>
          <p:cNvSpPr>
            <a:spLocks noGrp="1"/>
          </p:cNvSpPr>
          <p:nvPr>
            <p:ph idx="1"/>
          </p:nvPr>
        </p:nvSpPr>
        <p:spPr>
          <a:xfrm>
            <a:off x="611560" y="1425813"/>
            <a:ext cx="8571192" cy="6315919"/>
          </a:xfrm>
        </p:spPr>
        <p:txBody>
          <a:bodyPr/>
          <a:lstStyle/>
          <a:p>
            <a:pPr>
              <a:buFont typeface="Arial" panose="020B0604020202020204" pitchFamily="34" charset="0"/>
              <a:buChar char="•"/>
            </a:pPr>
            <a:r>
              <a:rPr lang="nl-NL" dirty="0"/>
              <a:t>Jaarlijks is een bedrag van € 120.000 beschikbaar voor onderzoek</a:t>
            </a:r>
          </a:p>
          <a:p>
            <a:pPr>
              <a:buFont typeface="Arial" panose="020B0604020202020204" pitchFamily="34" charset="0"/>
              <a:buChar char="•"/>
            </a:pPr>
            <a:endParaRPr lang="nl-NL" dirty="0"/>
          </a:p>
          <a:p>
            <a:pPr marL="0" indent="0"/>
            <a:endParaRPr lang="nl-NL" dirty="0"/>
          </a:p>
          <a:p>
            <a:pPr>
              <a:buFont typeface="Arial" panose="020B0604020202020204" pitchFamily="34" charset="0"/>
              <a:buChar char="•"/>
            </a:pPr>
            <a:r>
              <a:rPr lang="nl-NL" dirty="0"/>
              <a:t>Patiëntonderzoekers nemen deel aan onderzoeken</a:t>
            </a:r>
          </a:p>
          <a:p>
            <a:pPr>
              <a:buFont typeface="Arial" panose="020B0604020202020204" pitchFamily="34" charset="0"/>
              <a:buChar char="•"/>
            </a:pPr>
            <a:endParaRPr lang="nl-NL" dirty="0"/>
          </a:p>
          <a:p>
            <a:pPr marL="0" indent="0"/>
            <a:endParaRPr lang="nl-NL" dirty="0"/>
          </a:p>
          <a:p>
            <a:pPr>
              <a:buFont typeface="Arial" panose="020B0604020202020204" pitchFamily="34" charset="0"/>
              <a:buChar char="•"/>
            </a:pPr>
            <a:r>
              <a:rPr lang="nl-NL" dirty="0"/>
              <a:t>Op de koffie bij onderzoekers in Academische Centra</a:t>
            </a:r>
          </a:p>
          <a:p>
            <a:r>
              <a:rPr lang="nl-NL" dirty="0"/>
              <a:t>                                                   </a:t>
            </a:r>
          </a:p>
        </p:txBody>
      </p:sp>
      <p:sp>
        <p:nvSpPr>
          <p:cNvPr id="4" name="Tijdelijke aanduiding voor dianummer 3"/>
          <p:cNvSpPr>
            <a:spLocks noGrp="1"/>
          </p:cNvSpPr>
          <p:nvPr>
            <p:ph type="sldNum" sz="quarter" idx="10"/>
          </p:nvPr>
        </p:nvSpPr>
        <p:spPr/>
        <p:txBody>
          <a:bodyPr/>
          <a:lstStyle/>
          <a:p>
            <a:pPr>
              <a:defRPr/>
            </a:pPr>
            <a:fld id="{7F401ECD-BB58-42AE-8817-113F6CDA3CA8}" type="slidenum">
              <a:rPr lang="en-US" smtClean="0"/>
              <a:pPr>
                <a:defRPr/>
              </a:pPr>
              <a:t>9</a:t>
            </a:fld>
            <a:endParaRPr lang="en-US"/>
          </a:p>
        </p:txBody>
      </p:sp>
      <p:pic>
        <p:nvPicPr>
          <p:cNvPr id="2052" name="Picture 4" descr="Afbeeldingsresultaat voor onderzoek naar park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89039"/>
            <a:ext cx="3538364" cy="235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2667"/>
      </p:ext>
    </p:extLst>
  </p:cSld>
  <p:clrMapOvr>
    <a:masterClrMapping/>
  </p:clrMapOvr>
</p:sld>
</file>

<file path=ppt/theme/theme1.xml><?xml version="1.0" encoding="utf-8"?>
<a:theme xmlns:a="http://schemas.openxmlformats.org/drawingml/2006/main" name="PPV-Powerpoint-Algmeen">
  <a:themeElements>
    <a:clrScheme name="PPV-Powerpoint-Algmeen 1">
      <a:dk1>
        <a:srgbClr val="004080"/>
      </a:dk1>
      <a:lt1>
        <a:srgbClr val="EFEFEF"/>
      </a:lt1>
      <a:dk2>
        <a:srgbClr val="004080"/>
      </a:dk2>
      <a:lt2>
        <a:srgbClr val="808080"/>
      </a:lt2>
      <a:accent1>
        <a:srgbClr val="99CCFF"/>
      </a:accent1>
      <a:accent2>
        <a:srgbClr val="CCCCFF"/>
      </a:accent2>
      <a:accent3>
        <a:srgbClr val="F6F6F6"/>
      </a:accent3>
      <a:accent4>
        <a:srgbClr val="00356C"/>
      </a:accent4>
      <a:accent5>
        <a:srgbClr val="CAE2FF"/>
      </a:accent5>
      <a:accent6>
        <a:srgbClr val="B9B9E7"/>
      </a:accent6>
      <a:hlink>
        <a:srgbClr val="3333CC"/>
      </a:hlink>
      <a:folHlink>
        <a:srgbClr val="AF67FF"/>
      </a:folHlink>
    </a:clrScheme>
    <a:fontScheme name="PPV-Powerpoint-Algmeen">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80"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80" charset="0"/>
            <a:ea typeface="ＭＳ Ｐゴシック" pitchFamily="80" charset="-128"/>
          </a:defRPr>
        </a:defPPr>
      </a:lstStyle>
    </a:lnDef>
  </a:objectDefaults>
  <a:extraClrSchemeLst>
    <a:extraClrScheme>
      <a:clrScheme name="PPV-Powerpoint-Algmeen 1">
        <a:dk1>
          <a:srgbClr val="004080"/>
        </a:dk1>
        <a:lt1>
          <a:srgbClr val="EFEFEF"/>
        </a:lt1>
        <a:dk2>
          <a:srgbClr val="004080"/>
        </a:dk2>
        <a:lt2>
          <a:srgbClr val="808080"/>
        </a:lt2>
        <a:accent1>
          <a:srgbClr val="99CCFF"/>
        </a:accent1>
        <a:accent2>
          <a:srgbClr val="CCCCFF"/>
        </a:accent2>
        <a:accent3>
          <a:srgbClr val="F6F6F6"/>
        </a:accent3>
        <a:accent4>
          <a:srgbClr val="00356C"/>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V-Powerpoint-Algmeen 2">
        <a:dk1>
          <a:srgbClr val="004080"/>
        </a:dk1>
        <a:lt1>
          <a:srgbClr val="EFEFEF"/>
        </a:lt1>
        <a:dk2>
          <a:srgbClr val="004080"/>
        </a:dk2>
        <a:lt2>
          <a:srgbClr val="777777"/>
        </a:lt2>
        <a:accent1>
          <a:srgbClr val="909082"/>
        </a:accent1>
        <a:accent2>
          <a:srgbClr val="809EA8"/>
        </a:accent2>
        <a:accent3>
          <a:srgbClr val="F6F6F6"/>
        </a:accent3>
        <a:accent4>
          <a:srgbClr val="00356C"/>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PV-Powerpoint-Algmeen 3">
        <a:dk1>
          <a:srgbClr val="004080"/>
        </a:dk1>
        <a:lt1>
          <a:srgbClr val="FFFFFF"/>
        </a:lt1>
        <a:dk2>
          <a:srgbClr val="004080"/>
        </a:dk2>
        <a:lt2>
          <a:srgbClr val="3E3E5C"/>
        </a:lt2>
        <a:accent1>
          <a:srgbClr val="60597B"/>
        </a:accent1>
        <a:accent2>
          <a:srgbClr val="6666FF"/>
        </a:accent2>
        <a:accent3>
          <a:srgbClr val="FFFFFF"/>
        </a:accent3>
        <a:accent4>
          <a:srgbClr val="00356C"/>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1939</TotalTime>
  <Words>416</Words>
  <Application>Microsoft Office PowerPoint</Application>
  <PresentationFormat>Diavoorstelling (4:3)</PresentationFormat>
  <Paragraphs>89</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Helvetica Neue</vt:lpstr>
      <vt:lpstr>Verdana</vt:lpstr>
      <vt:lpstr>PPV-Powerpoint-Algmeen</vt:lpstr>
      <vt:lpstr>PowerPoint-presentatie</vt:lpstr>
      <vt:lpstr>Een korte kennismaking</vt:lpstr>
      <vt:lpstr>Wat kan de Parkinson Vereniging  betekenen voor mensen met de ziekte van Parkinson?</vt:lpstr>
      <vt:lpstr>De Parkinson Vereniging</vt:lpstr>
      <vt:lpstr>Informatievoorziening</vt:lpstr>
      <vt:lpstr>Belangenbehartiging</vt:lpstr>
      <vt:lpstr>Ontmoeten, ervaringen delen, kennis</vt:lpstr>
      <vt:lpstr>Parkinson Academie</vt:lpstr>
      <vt:lpstr>Onderzoek</vt:lpstr>
      <vt:lpstr>Waarom lid worden van de  Parkinson Vereniging? </vt:lpstr>
      <vt:lpstr>De website </vt:lpstr>
      <vt:lpstr>Samen sterker</vt:lpstr>
    </vt:vector>
  </TitlesOfParts>
  <Company>PPV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masja</dc:creator>
  <cp:lastModifiedBy>Debby de Wal</cp:lastModifiedBy>
  <cp:revision>144</cp:revision>
  <cp:lastPrinted>1904-01-01T00:00:00Z</cp:lastPrinted>
  <dcterms:created xsi:type="dcterms:W3CDTF">2010-03-11T15:25:52Z</dcterms:created>
  <dcterms:modified xsi:type="dcterms:W3CDTF">2019-11-20T18:04:25Z</dcterms:modified>
</cp:coreProperties>
</file>