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63" r:id="rId4"/>
    <p:sldId id="262" r:id="rId5"/>
    <p:sldId id="258" r:id="rId6"/>
    <p:sldId id="265" r:id="rId7"/>
    <p:sldId id="266" r:id="rId8"/>
    <p:sldId id="267" r:id="rId9"/>
    <p:sldId id="268" r:id="rId10"/>
    <p:sldId id="261" r:id="rId11"/>
    <p:sldId id="269" r:id="rId12"/>
    <p:sldId id="264" r:id="rId13"/>
    <p:sldId id="287" r:id="rId14"/>
    <p:sldId id="316" r:id="rId15"/>
    <p:sldId id="274" r:id="rId16"/>
    <p:sldId id="314" r:id="rId17"/>
    <p:sldId id="315" r:id="rId18"/>
    <p:sldId id="283" r:id="rId19"/>
    <p:sldId id="310" r:id="rId20"/>
    <p:sldId id="292" r:id="rId21"/>
    <p:sldId id="319" r:id="rId22"/>
    <p:sldId id="320" r:id="rId23"/>
    <p:sldId id="288" r:id="rId24"/>
    <p:sldId id="289" r:id="rId25"/>
    <p:sldId id="318" r:id="rId26"/>
    <p:sldId id="290" r:id="rId27"/>
    <p:sldId id="317" r:id="rId28"/>
    <p:sldId id="271" r:id="rId29"/>
    <p:sldId id="301" r:id="rId30"/>
    <p:sldId id="306" r:id="rId31"/>
    <p:sldId id="304" r:id="rId32"/>
    <p:sldId id="322" r:id="rId33"/>
    <p:sldId id="302" r:id="rId34"/>
    <p:sldId id="305" r:id="rId35"/>
    <p:sldId id="275" r:id="rId36"/>
    <p:sldId id="308" r:id="rId37"/>
    <p:sldId id="296" r:id="rId38"/>
    <p:sldId id="297" r:id="rId39"/>
    <p:sldId id="294" r:id="rId40"/>
    <p:sldId id="299" r:id="rId41"/>
    <p:sldId id="321" r:id="rId42"/>
    <p:sldId id="300" r:id="rId43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AAD4FF"/>
    <a:srgbClr val="DDE554"/>
    <a:srgbClr val="C9EE10"/>
    <a:srgbClr val="0CD215"/>
    <a:srgbClr val="DBDF37"/>
    <a:srgbClr val="218763"/>
    <a:srgbClr val="007352"/>
    <a:srgbClr val="89AC46"/>
    <a:srgbClr val="CEF024"/>
    <a:srgbClr val="1C7E5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6" autoAdjust="0"/>
    <p:restoredTop sz="94434" autoAdjust="0"/>
  </p:normalViewPr>
  <p:slideViewPr>
    <p:cSldViewPr snapToGrid="0">
      <p:cViewPr varScale="1">
        <p:scale>
          <a:sx n="75" d="100"/>
          <a:sy n="75" d="100"/>
        </p:scale>
        <p:origin x="-120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59C69-D4C7-4AE9-B619-BAFF5031003A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92B04-F1DC-4974-9644-19B8EA744F2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64708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DD53F-AC93-4952-BE86-2314F31C2BB9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57137-8AF5-4CD1-8C9F-C2E8C7FE6A1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19365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2920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7409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Hier nog een andere</a:t>
            </a:r>
            <a:r>
              <a:rPr lang="nl-NL" baseline="0" dirty="0" smtClean="0"/>
              <a:t> achtergrondafbeelding plaatsen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9265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Hier nog een andere</a:t>
            </a:r>
            <a:r>
              <a:rPr lang="nl-NL" baseline="0" smtClean="0"/>
              <a:t> achtergrondafbeelding plaatsen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569462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Hier nog een andere</a:t>
            </a:r>
            <a:r>
              <a:rPr lang="nl-NL" baseline="0" smtClean="0"/>
              <a:t> achtergrondafbeelding plaatsen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569462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Hier nog een andere</a:t>
            </a:r>
            <a:r>
              <a:rPr lang="nl-NL" baseline="0" smtClean="0"/>
              <a:t> achtergrondafbeelding plaatsen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2494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2892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663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9756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5297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5297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21757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6774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57137-8AF5-4CD1-8C9F-C2E8C7FE6A11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6136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30958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2008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3486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1872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5754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121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9724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7235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26254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4664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86030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D31D-9357-4843-B5DE-C0D0E5020B3B}" type="datetimeFigureOut">
              <a:rPr lang="nl-NL" smtClean="0"/>
              <a:pPr/>
              <a:t>21-4-2015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48F3-FF55-419D-943B-200169D6697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7544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SBS-SERVER\COMPANY\Vakantiebureau\Publiciteit\Presentaties\Bedrijfsfilm%20Verkort%20tbv%20presentatie%202015%20DEF%201080P.wmv" TargetMode="Externa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5.png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54.jpeg"/><Relationship Id="rId4" Type="http://schemas.openxmlformats.org/officeDocument/2006/relationships/image" Target="../media/image44.pn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59.jpeg"/><Relationship Id="rId4" Type="http://schemas.openxmlformats.org/officeDocument/2006/relationships/image" Target="../media/image44.pn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62.jpeg"/><Relationship Id="rId4" Type="http://schemas.openxmlformats.org/officeDocument/2006/relationships/image" Target="../media/image44.png"/><Relationship Id="rId9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67.jpeg"/><Relationship Id="rId4" Type="http://schemas.openxmlformats.org/officeDocument/2006/relationships/image" Target="../media/image44.png"/><Relationship Id="rId9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8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4.png"/><Relationship Id="rId9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2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76.jpeg"/><Relationship Id="rId4" Type="http://schemas.openxmlformats.org/officeDocument/2006/relationships/image" Target="../media/image44.png"/><Relationship Id="rId9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104776" y="155813"/>
            <a:ext cx="3829050" cy="1520587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400" dirty="0" smtClean="0">
              <a:solidFill>
                <a:srgbClr val="218763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6115" y="5789850"/>
            <a:ext cx="12192000" cy="106815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14300" y="4962524"/>
            <a:ext cx="6953250" cy="164782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400" dirty="0" smtClean="0">
              <a:solidFill>
                <a:srgbClr val="218763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792" y="5084765"/>
            <a:ext cx="5238683" cy="13832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874" y="460543"/>
            <a:ext cx="3352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Welkom!</a:t>
            </a:r>
            <a:endParaRPr lang="nl-NL" sz="60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76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9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570139" y="4552950"/>
            <a:ext cx="5973536" cy="1943099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72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Vakantieweken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31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kunt u verwachten?</a:t>
            </a:r>
          </a:p>
        </p:txBody>
      </p:sp>
    </p:spTree>
    <p:extLst>
      <p:ext uri="{BB962C8B-B14F-4D97-AF65-F5344CB8AC3E}">
        <p14:creationId xmlns:p14="http://schemas.microsoft.com/office/powerpoint/2010/main" xmlns="" val="20180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47650" y="600075"/>
            <a:ext cx="9467850" cy="5931354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800" b="1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220" y="3514725"/>
            <a:ext cx="3333235" cy="2218285"/>
          </a:xfrm>
          <a:prstGeom prst="rect">
            <a:avLst/>
          </a:prstGeom>
          <a:ln w="50800">
            <a:solidFill>
              <a:srgbClr val="DBDF37"/>
            </a:solidFill>
          </a:ln>
        </p:spPr>
      </p:pic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59"/>
          <a:stretch/>
        </p:blipFill>
        <p:spPr>
          <a:xfrm>
            <a:off x="5603501" y="3552825"/>
            <a:ext cx="3445249" cy="2108469"/>
          </a:xfrm>
          <a:prstGeom prst="rect">
            <a:avLst/>
          </a:prstGeom>
          <a:ln w="50800">
            <a:solidFill>
              <a:srgbClr val="DBDF37"/>
            </a:solidFill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133600" y="5400674"/>
            <a:ext cx="5667375" cy="97155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 vakantieweken:</a:t>
            </a:r>
            <a:b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Creatieve Week en Muziekweek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827" y="895203"/>
            <a:ext cx="2641898" cy="2113083"/>
          </a:xfrm>
          <a:prstGeom prst="rect">
            <a:avLst/>
          </a:prstGeom>
          <a:noFill/>
          <a:ln w="50800">
            <a:solidFill>
              <a:srgbClr val="DBDF37"/>
            </a:solidFill>
          </a:ln>
        </p:spPr>
      </p:pic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806636" y="885824"/>
            <a:ext cx="1998095" cy="2105479"/>
          </a:xfrm>
          <a:prstGeom prst="rect">
            <a:avLst/>
          </a:prstGeom>
          <a:ln w="50800">
            <a:solidFill>
              <a:srgbClr val="DBDF37"/>
            </a:solidFill>
          </a:ln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172" y="971550"/>
            <a:ext cx="3047400" cy="2032235"/>
          </a:xfrm>
          <a:prstGeom prst="rect">
            <a:avLst/>
          </a:prstGeom>
          <a:ln w="50800">
            <a:solidFill>
              <a:srgbClr val="DBDF37"/>
            </a:solidFill>
          </a:ln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01769" y="3419475"/>
            <a:ext cx="1882881" cy="1794110"/>
          </a:xfrm>
          <a:prstGeom prst="rect">
            <a:avLst/>
          </a:prstGeom>
          <a:ln w="50800">
            <a:solidFill>
              <a:srgbClr val="DBDF37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4319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822124" y="5041949"/>
            <a:ext cx="5746172" cy="138136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Uitstapjes</a:t>
            </a:r>
          </a:p>
        </p:txBody>
      </p:sp>
    </p:spTree>
    <p:extLst>
      <p:ext uri="{BB962C8B-B14F-4D97-AF65-F5344CB8AC3E}">
        <p14:creationId xmlns:p14="http://schemas.microsoft.com/office/powerpoint/2010/main" xmlns="" val="42893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657600" y="4969220"/>
            <a:ext cx="5746172" cy="138136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Dierentuin</a:t>
            </a:r>
          </a:p>
        </p:txBody>
      </p:sp>
    </p:spTree>
    <p:extLst>
      <p:ext uri="{BB962C8B-B14F-4D97-AF65-F5344CB8AC3E}">
        <p14:creationId xmlns:p14="http://schemas.microsoft.com/office/powerpoint/2010/main" xmlns="" val="141539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57175" y="4686300"/>
            <a:ext cx="7696199" cy="189547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natuur in met bus, paardentram of treintje</a:t>
            </a:r>
          </a:p>
        </p:txBody>
      </p:sp>
    </p:spTree>
    <p:extLst>
      <p:ext uri="{BB962C8B-B14F-4D97-AF65-F5344CB8AC3E}">
        <p14:creationId xmlns:p14="http://schemas.microsoft.com/office/powerpoint/2010/main" xmlns="" val="141539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50" y="5797568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248151" y="5041780"/>
            <a:ext cx="5746172" cy="138136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Boottocht</a:t>
            </a:r>
          </a:p>
        </p:txBody>
      </p:sp>
    </p:spTree>
    <p:extLst>
      <p:ext uri="{BB962C8B-B14F-4D97-AF65-F5344CB8AC3E}">
        <p14:creationId xmlns:p14="http://schemas.microsoft.com/office/powerpoint/2010/main" xmlns="" val="293407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50" y="5797568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5762626" y="5184655"/>
            <a:ext cx="5746172" cy="122567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xmlns="" val="293407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6115051" y="4813180"/>
            <a:ext cx="5746172" cy="138136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Winkelen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50" y="5797568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407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12592" y="4524374"/>
            <a:ext cx="7736033" cy="146685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Vermaak rond en</a:t>
            </a:r>
          </a:p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vakantieaccommodatie</a:t>
            </a:r>
          </a:p>
        </p:txBody>
      </p:sp>
    </p:spTree>
    <p:extLst>
      <p:ext uri="{BB962C8B-B14F-4D97-AF65-F5344CB8AC3E}">
        <p14:creationId xmlns:p14="http://schemas.microsoft.com/office/powerpoint/2010/main" xmlns="" val="155062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07818" y="431680"/>
            <a:ext cx="6276110" cy="138136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Creatieve workshops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4" cstate="print"/>
          <a:srcRect l="18051" r="4693" b="7025"/>
          <a:stretch>
            <a:fillRect/>
          </a:stretch>
        </p:blipFill>
        <p:spPr>
          <a:xfrm>
            <a:off x="238124" y="2155562"/>
            <a:ext cx="2447925" cy="1963994"/>
          </a:xfrm>
          <a:prstGeom prst="rect">
            <a:avLst/>
          </a:prstGeom>
          <a:noFill/>
          <a:ln w="50800">
            <a:solidFill>
              <a:srgbClr val="DBDF37"/>
            </a:solidFill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5" cstate="print"/>
          <a:srcRect l="2247" t="2841" r="14624"/>
          <a:stretch>
            <a:fillRect/>
          </a:stretch>
        </p:blipFill>
        <p:spPr>
          <a:xfrm>
            <a:off x="238125" y="4791075"/>
            <a:ext cx="2466975" cy="1628644"/>
          </a:xfrm>
          <a:prstGeom prst="rect">
            <a:avLst/>
          </a:prstGeom>
          <a:noFill/>
          <a:ln w="50800">
            <a:solidFill>
              <a:srgbClr val="DBDF37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5062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4137219" y="3514725"/>
            <a:ext cx="6721282" cy="316230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Vakanties met Aandacht</a:t>
            </a:r>
            <a:endParaRPr lang="nl-NL" sz="44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wie?</a:t>
            </a:r>
            <a:endParaRPr lang="nl-NL" sz="28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Vakantieweken; wat kunt u verwachten?</a:t>
            </a:r>
            <a:endParaRPr lang="nl-NL" sz="28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Activiteiten in vakantieweken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Filmimpressie</a:t>
            </a:r>
            <a:endParaRPr lang="nl-NL" sz="28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vakantieaccommodaties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Vrijwilligers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Hetvakantiebureau.nl?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Reserveren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Tegemoetkoming in kosten</a:t>
            </a:r>
          </a:p>
          <a:p>
            <a:pPr marL="457200" indent="-457200" algn="l">
              <a:buBlip>
                <a:blip r:embed="rId3"/>
              </a:buBlip>
            </a:pPr>
            <a:endParaRPr lang="nl-NL" sz="28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endParaRPr lang="nl-NL" sz="28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endParaRPr lang="nl-NL" sz="28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3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3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3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83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6453622" y="5243225"/>
            <a:ext cx="4651663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Spelletjes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78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557647" y="5233700"/>
            <a:ext cx="5738378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Lekker samen eten</a:t>
            </a:r>
          </a:p>
        </p:txBody>
      </p:sp>
    </p:spTree>
    <p:extLst>
      <p:ext uri="{BB962C8B-B14F-4D97-AF65-F5344CB8AC3E}">
        <p14:creationId xmlns:p14="http://schemas.microsoft.com/office/powerpoint/2010/main" xmlns="" val="118878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84885" y="5229370"/>
            <a:ext cx="5095007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Genieten van tussendoortjes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5" y="269612"/>
            <a:ext cx="2638425" cy="1758949"/>
          </a:xfrm>
          <a:prstGeom prst="rect">
            <a:avLst/>
          </a:prstGeom>
          <a:noFill/>
          <a:ln w="50800">
            <a:solidFill>
              <a:srgbClr val="DBDF37"/>
            </a:solidFill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236453"/>
            <a:ext cx="1905000" cy="2661105"/>
          </a:xfrm>
          <a:prstGeom prst="rect">
            <a:avLst/>
          </a:prstGeom>
          <a:noFill/>
          <a:ln w="50800">
            <a:solidFill>
              <a:srgbClr val="DBDF37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9679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145108" y="5025015"/>
            <a:ext cx="5665642" cy="155676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Theater- of Muziekvoorstelling</a:t>
            </a:r>
          </a:p>
        </p:txBody>
      </p:sp>
    </p:spTree>
    <p:extLst>
      <p:ext uri="{BB962C8B-B14F-4D97-AF65-F5344CB8AC3E}">
        <p14:creationId xmlns:p14="http://schemas.microsoft.com/office/powerpoint/2010/main" xmlns="" val="124762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396588" y="5025952"/>
            <a:ext cx="5095007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Fietsen</a:t>
            </a:r>
          </a:p>
        </p:txBody>
      </p:sp>
    </p:spTree>
    <p:extLst>
      <p:ext uri="{BB962C8B-B14F-4D97-AF65-F5344CB8AC3E}">
        <p14:creationId xmlns:p14="http://schemas.microsoft.com/office/powerpoint/2010/main" xmlns="" val="376639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38125" y="206302"/>
            <a:ext cx="5095007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Beautyochtend</a:t>
            </a:r>
          </a:p>
        </p:txBody>
      </p:sp>
    </p:spTree>
    <p:extLst>
      <p:ext uri="{BB962C8B-B14F-4D97-AF65-F5344CB8AC3E}">
        <p14:creationId xmlns:p14="http://schemas.microsoft.com/office/powerpoint/2010/main" xmlns="" val="376639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56335" y="4953145"/>
            <a:ext cx="5095007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Wandelen</a:t>
            </a:r>
          </a:p>
        </p:txBody>
      </p:sp>
    </p:spTree>
    <p:extLst>
      <p:ext uri="{BB962C8B-B14F-4D97-AF65-F5344CB8AC3E}">
        <p14:creationId xmlns:p14="http://schemas.microsoft.com/office/powerpoint/2010/main" xmlns="" val="189679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56335" y="4953145"/>
            <a:ext cx="5095007" cy="120534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Bedrijfsfilm (verkort)</a:t>
            </a:r>
          </a:p>
        </p:txBody>
      </p:sp>
      <p:pic>
        <p:nvPicPr>
          <p:cNvPr id="11" name="Bedrijfsfilm Verkort tbv presentatie 2015 DEF 1080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79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12834" y="172460"/>
            <a:ext cx="8645416" cy="284696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Accommodaties</a:t>
            </a:r>
          </a:p>
          <a:p>
            <a:pPr marL="685800" indent="-6858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 aangepaste hotelkamers en badkamers</a:t>
            </a:r>
          </a:p>
          <a:p>
            <a:pPr marL="685800" indent="-6858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Meeste hotelkamers met eigen badkamer en tv</a:t>
            </a:r>
          </a:p>
          <a:p>
            <a:pPr marL="685800" indent="-6858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Alarmsysteem aanwezig op kamer</a:t>
            </a:r>
          </a:p>
          <a:p>
            <a:pPr marL="685800" indent="-6858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Kamers en accommodaties (grotendeels)</a:t>
            </a:r>
          </a:p>
          <a:p>
            <a:pPr marL="685800" indent="-685800" algn="l"/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drempelloos</a:t>
            </a:r>
          </a:p>
          <a:p>
            <a:pPr marL="685800" indent="-6858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Gelegen op prachtige locaties midden in natuur</a:t>
            </a:r>
          </a:p>
          <a:p>
            <a:pPr marL="685800" indent="-685800" algn="l"/>
            <a:endParaRPr lang="nl-NL" sz="24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Blip>
                <a:blip r:embed="rId4"/>
              </a:buBlip>
            </a:pPr>
            <a:endParaRPr lang="nl-NL" sz="24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Blip>
                <a:blip r:embed="rId4"/>
              </a:buBlip>
            </a:pP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724" y="230123"/>
            <a:ext cx="5118275" cy="6151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20167" y="2470245"/>
            <a:ext cx="272955" cy="313898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82913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Dennenheul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Ermelo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9293" y="3067559"/>
            <a:ext cx="513034" cy="38653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12834" y="1904103"/>
            <a:ext cx="8635891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8982075" y="201036"/>
            <a:ext cx="2944987" cy="3656589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3635" y="445170"/>
            <a:ext cx="2611776" cy="313623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9" cstate="print">
            <a:lum contrast="-12000"/>
          </a:blip>
          <a:stretch>
            <a:fillRect/>
          </a:stretch>
        </p:blipFill>
        <p:spPr>
          <a:xfrm>
            <a:off x="6391275" y="2371725"/>
            <a:ext cx="2313601" cy="1542399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91275" y="4425905"/>
            <a:ext cx="2295968" cy="1532818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483" y="2373736"/>
            <a:ext cx="5537516" cy="3691677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0017657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5294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914400" y="3962400"/>
            <a:ext cx="6953250" cy="268605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wie?</a:t>
            </a:r>
            <a:endParaRPr lang="nl-NL" sz="28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8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Vakanties voor senioren en mensen die in het dagelijks leven extra begeleiding of zorg nodig hebben en niet met een reguliere vakantie durven of kunnen</a:t>
            </a: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818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Werelt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Lunteren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4" y="1904103"/>
            <a:ext cx="8645416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153525" y="201034"/>
            <a:ext cx="2787089" cy="352324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8701" y="523391"/>
            <a:ext cx="2467313" cy="2962759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3806" y="2218315"/>
            <a:ext cx="2387237" cy="1591686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6500" y="4418655"/>
            <a:ext cx="2353118" cy="1568744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8802" y="2209681"/>
            <a:ext cx="5163847" cy="3872885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99544" y="1595925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2452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F.D. Roosevelthuis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Doorn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4" y="1875528"/>
            <a:ext cx="8607316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067800" y="201036"/>
            <a:ext cx="2872812" cy="350419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4476" y="445171"/>
            <a:ext cx="2576416" cy="3093769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38925" y="2351315"/>
            <a:ext cx="1962592" cy="1471944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72251" y="4599630"/>
            <a:ext cx="2048318" cy="1365544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9933" y="2344585"/>
            <a:ext cx="5537516" cy="3692830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44953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4721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 Roosevelthuis in 2016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Doorn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4" y="2046978"/>
            <a:ext cx="8607316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153525" y="201036"/>
            <a:ext cx="2872812" cy="350419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4476" y="445171"/>
            <a:ext cx="2576416" cy="3093769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 cstate="print"/>
          <a:srcRect r="11670"/>
          <a:stretch>
            <a:fillRect/>
          </a:stretch>
        </p:blipFill>
        <p:spPr>
          <a:xfrm>
            <a:off x="6515099" y="2412964"/>
            <a:ext cx="2154683" cy="1368462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24625" y="4503011"/>
            <a:ext cx="2152649" cy="1250523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4182" y="2390775"/>
            <a:ext cx="5910065" cy="3386949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85897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4721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Heerenhof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Mechelen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4" y="2046978"/>
            <a:ext cx="8664466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077325" y="201036"/>
            <a:ext cx="2863287" cy="3485139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5136" y="445172"/>
            <a:ext cx="2572115" cy="3088604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55459" y="2344622"/>
            <a:ext cx="2160525" cy="1436803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2726" y="4437289"/>
            <a:ext cx="2067368" cy="1550525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208" y="2318484"/>
            <a:ext cx="5537516" cy="3706932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44953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8386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IJsselvliedt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Wezep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3" y="1904103"/>
            <a:ext cx="8597791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105901" y="201036"/>
            <a:ext cx="2834712" cy="354229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88078" y="2316163"/>
            <a:ext cx="5576673" cy="373887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rgbClr val="DBD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1785" y="523391"/>
            <a:ext cx="2522839" cy="302943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67476" y="2447292"/>
            <a:ext cx="2124518" cy="1692009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86526" y="4504299"/>
            <a:ext cx="2124518" cy="1416558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0072249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230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212834" y="201035"/>
            <a:ext cx="9388366" cy="17003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Imminkhoeve</a:t>
            </a:r>
          </a:p>
          <a:p>
            <a:pPr marL="685800" indent="-685800">
              <a:buBlip>
                <a:blip r:embed="rId4"/>
              </a:buBlip>
            </a:pPr>
            <a:r>
              <a:rPr lang="nl-NL" sz="3600" i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Lemele</a:t>
            </a:r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12834" y="1904103"/>
            <a:ext cx="8683516" cy="456870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9096375" y="201037"/>
            <a:ext cx="2873234" cy="3494664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nl-NL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5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400" y="445170"/>
            <a:ext cx="2540168" cy="3126705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2358375"/>
            <a:ext cx="2085975" cy="1390649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9218" y="4429125"/>
            <a:ext cx="2006601" cy="1504950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208" y="2326111"/>
            <a:ext cx="5537516" cy="3691677"/>
          </a:xfrm>
          <a:prstGeom prst="roundRect">
            <a:avLst/>
          </a:prstGeom>
          <a:noFill/>
          <a:ln w="50800" cap="rnd">
            <a:solidFill>
              <a:srgbClr val="DBDF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0099545" y="1541334"/>
            <a:ext cx="164497" cy="205579"/>
          </a:xfrm>
          <a:prstGeom prst="rect">
            <a:avLst/>
          </a:prstGeom>
          <a:solidFill>
            <a:srgbClr val="AAD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7062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427147" y="362231"/>
            <a:ext cx="8059629" cy="95888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 Willem Alexander</a:t>
            </a:r>
            <a:endParaRPr lang="nl-NL" sz="11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5014" y="4000781"/>
            <a:ext cx="3538312" cy="2333344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 w="57150">
            <a:solidFill>
              <a:srgbClr val="DBD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73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419475" y="4543425"/>
            <a:ext cx="8315325" cy="209550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1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Vrijwilligers</a:t>
            </a:r>
            <a:endParaRPr lang="nl-NL" sz="41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nl-NL" sz="26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Jaarlijks 1.400 mee op vakantie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6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Organiseren en begeleiden activiteiten en uitstapjes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6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Enthousiast en behulpzaam: bij koffer uitpakken, persoonlijke verzorging, etc.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6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Bieden luisterend oor</a:t>
            </a:r>
          </a:p>
          <a:p>
            <a:pPr marL="457200" indent="-457200" algn="l">
              <a:buBlip>
                <a:blip r:embed="rId3"/>
              </a:buBlip>
            </a:pPr>
            <a:r>
              <a:rPr lang="nl-NL" sz="26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Gediplomeerde verpleegkundigen/verzorgenden</a:t>
            </a: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63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047795" y="3848554"/>
            <a:ext cx="6906079" cy="263797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Verzorging/verpleging</a:t>
            </a:r>
            <a:endParaRPr lang="nl-NL" sz="40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Persoonlijke zorg waar nodig</a:t>
            </a: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 zoals u thuis ontvangt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Zorgvrijwilligers op hoogte van medicatie en zorgbehoefte door reserveringsformulier 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 week 24 uur per dag aanwezig</a:t>
            </a:r>
          </a:p>
          <a:p>
            <a:pPr marL="457200" indent="-457200" algn="l">
              <a:buBlip>
                <a:blip r:embed="rId4"/>
              </a:buBlip>
            </a:pPr>
            <a:endParaRPr lang="nl-NL" sz="24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Blip>
                <a:blip r:embed="rId4"/>
              </a:buBlip>
            </a:pP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1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8000" contrast="5000"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66785" y="3467100"/>
            <a:ext cx="8510489" cy="305752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8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Waarom bij ons op vakantie?</a:t>
            </a:r>
            <a:endParaRPr lang="nl-NL" sz="38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Zorgeloos vakantie vieren; vrijwilligers staan 24 uur klaar!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Gezellige ongedwongen sfeer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Ruimte voor individuele wensen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Afwisselend activiteitenprogramma</a:t>
            </a:r>
            <a:endParaRPr lang="nl-NL" sz="28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Prijs inclusief eten, drinken en activiteiten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 nodig? Zorg door gediplomeerde vrijwilligers zoals thuis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 onze vaste medewerkers geven persoonlijke aandacht bij speciale wensen</a:t>
            </a:r>
            <a:endParaRPr lang="nl-NL" sz="11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33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54112" y="5265577"/>
            <a:ext cx="4817326" cy="1293542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nl-NL" sz="7200" b="1" dirty="0" smtClean="0">
                <a:ln w="15875">
                  <a:noFill/>
                </a:ln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Senioren</a:t>
            </a:r>
            <a:endParaRPr lang="nl-NL" sz="40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89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209720" y="3858079"/>
            <a:ext cx="6810829" cy="2637971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Reserveren</a:t>
            </a: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mag altijd telefonisch of via e-mail informeren naar mogelijkheden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Reserveringsformulier aanvragen en zo goed mogelijk invullen en opsturen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Binnen ca. twee weken reactie van afdeling Reserveringen</a:t>
            </a:r>
          </a:p>
          <a:p>
            <a:pPr marL="1143000" lvl="1" indent="-685800">
              <a:buBlip>
                <a:blip r:embed="rId4"/>
              </a:buBlip>
            </a:pP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789850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87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095875" y="151174"/>
            <a:ext cx="6962776" cy="200147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0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Tegemoetkoming in kosten</a:t>
            </a:r>
            <a:endParaRPr lang="nl-NL" sz="40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Vakantiefonds van Hetvakantiebureau.nl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Diaconie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Ziektekostenverzekering (aanvullend)</a:t>
            </a:r>
          </a:p>
          <a:p>
            <a:pPr marL="457200" indent="-457200" algn="l">
              <a:buBlip>
                <a:blip r:embed="rId4"/>
              </a:buBlip>
            </a:pPr>
            <a:r>
              <a:rPr lang="nl-NL" sz="2400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Fondsen/stichting(en)</a:t>
            </a:r>
            <a:endParaRPr lang="nl-NL" sz="900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789850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87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789850"/>
            <a:ext cx="12192000" cy="106815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57150" y="5562600"/>
            <a:ext cx="5400675" cy="112395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Telefoon: (0318) 48 66 10</a:t>
            </a:r>
          </a:p>
          <a:p>
            <a: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Mail: info@</a:t>
            </a:r>
            <a:r>
              <a:rPr lang="nl-NL" sz="2400" b="1" dirty="0" err="1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hetvakantiebureau.nl</a:t>
            </a:r>
            <a:endParaRPr lang="nl-NL" sz="2400" b="1" dirty="0" smtClean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www.hetvakantiebureau.nl</a:t>
            </a:r>
          </a:p>
        </p:txBody>
      </p:sp>
      <p:sp>
        <p:nvSpPr>
          <p:cNvPr id="2" name="Rounded Rectangular Callout 1"/>
          <p:cNvSpPr/>
          <p:nvPr/>
        </p:nvSpPr>
        <p:spPr>
          <a:xfrm rot="10800000">
            <a:off x="4371973" y="3955383"/>
            <a:ext cx="2733676" cy="1064292"/>
          </a:xfrm>
          <a:prstGeom prst="wedgeRoundRectCallout">
            <a:avLst>
              <a:gd name="adj1" fmla="val -19788"/>
              <a:gd name="adj2" fmla="val 76820"/>
              <a:gd name="adj3" fmla="val 16667"/>
            </a:avLst>
          </a:prstGeom>
          <a:solidFill>
            <a:schemeClr val="bg1"/>
          </a:solidFill>
          <a:ln w="101600">
            <a:solidFill>
              <a:srgbClr val="DDE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4304769" y="4067406"/>
            <a:ext cx="3020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 ziens!</a:t>
            </a:r>
          </a:p>
        </p:txBody>
      </p:sp>
    </p:spTree>
    <p:extLst>
      <p:ext uri="{BB962C8B-B14F-4D97-AF65-F5344CB8AC3E}">
        <p14:creationId xmlns:p14="http://schemas.microsoft.com/office/powerpoint/2010/main" xmlns="" val="64516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8084" y="4933950"/>
            <a:ext cx="5280866" cy="1638299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 smtClean="0">
                <a:ln w="15875">
                  <a:noFill/>
                </a:ln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 met zorgbehoefte</a:t>
            </a:r>
            <a:endParaRPr lang="nl-NL" sz="54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43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9455" y="314325"/>
            <a:ext cx="3814870" cy="2359515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nl-NL" sz="4800" b="1" dirty="0" smtClean="0">
                <a:ln w="15875">
                  <a:noFill/>
                </a:ln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 met visuele beperking</a:t>
            </a:r>
            <a:endParaRPr lang="nl-NL" sz="2800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24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8235" y="4962525"/>
            <a:ext cx="9241989" cy="1661679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 anchor="ctr" anchorCtr="0">
            <a:normAutofit/>
          </a:bodyPr>
          <a:lstStyle/>
          <a:p>
            <a:r>
              <a:rPr lang="nl-NL" sz="4000" b="1" dirty="0" smtClean="0">
                <a:ln w="15875">
                  <a:noFill/>
                </a:ln>
                <a:solidFill>
                  <a:srgbClr val="2187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Mantelzorgers en thuiswonende partner met dementie</a:t>
            </a:r>
            <a:endParaRPr lang="nl-NL" sz="2400" b="1" dirty="0">
              <a:solidFill>
                <a:srgbClr val="2187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4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0677" y="3715206"/>
            <a:ext cx="5584348" cy="2028370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nl-NL" sz="7200" b="1" dirty="0" smtClean="0">
                <a:ln w="15875">
                  <a:noFill/>
                </a:ln>
                <a:solidFill>
                  <a:srgbClr val="218763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Mensen met zorg tot 65 jaar</a:t>
            </a:r>
            <a:endParaRPr lang="nl-NL" sz="4000" dirty="0">
              <a:solidFill>
                <a:srgbClr val="218763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87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6747" y="4364181"/>
            <a:ext cx="8790380" cy="2113807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DBDF37"/>
            </a:solidFill>
          </a:ln>
          <a:effectLst>
            <a:outerShdw blurRad="50800" dist="50800" algn="ctr" rotWithShape="0">
              <a:schemeClr val="tx1">
                <a:alpha val="43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nl-NL" sz="6600" b="1" dirty="0" smtClean="0">
                <a:ln w="15875">
                  <a:noFill/>
                </a:ln>
                <a:solidFill>
                  <a:srgbClr val="218763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Mensen met licht verstandelijke beperking</a:t>
            </a:r>
            <a:endParaRPr lang="nl-NL" sz="3600" dirty="0">
              <a:solidFill>
                <a:srgbClr val="218763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5801997"/>
            <a:ext cx="12192000" cy="10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60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379</Words>
  <Application>Microsoft Office PowerPoint</Application>
  <PresentationFormat>Aangepast</PresentationFormat>
  <Paragraphs>148</Paragraphs>
  <Slides>42</Slides>
  <Notes>14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3" baseType="lpstr">
      <vt:lpstr>Kantoorthema</vt:lpstr>
      <vt:lpstr>Dia 1</vt:lpstr>
      <vt:lpstr>Dia 2</vt:lpstr>
      <vt:lpstr>Dia 3</vt:lpstr>
      <vt:lpstr>Senioren</vt:lpstr>
      <vt:lpstr>Dia 5</vt:lpstr>
      <vt:lpstr>Mensen met visuele beperking</vt:lpstr>
      <vt:lpstr>Mantelzorgers en thuiswonende partner met dementie</vt:lpstr>
      <vt:lpstr>Mensen met zorg tot 65 jaar</vt:lpstr>
      <vt:lpstr>Mensen met licht verstandelijke beperking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Arjen  Schouten</dc:creator>
  <cp:lastModifiedBy>Administrator</cp:lastModifiedBy>
  <cp:revision>272</cp:revision>
  <dcterms:created xsi:type="dcterms:W3CDTF">2015-02-05T09:55:53Z</dcterms:created>
  <dcterms:modified xsi:type="dcterms:W3CDTF">2015-04-21T07:22:34Z</dcterms:modified>
</cp:coreProperties>
</file>